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Open Sauce" charset="1" panose="00000500000000000000"/>
      <p:regular r:id="rId20"/>
    </p:embeddedFont>
    <p:embeddedFont>
      <p:font typeface="Open Sauce Bold" charset="1" panose="00000800000000000000"/>
      <p:regular r:id="rId21"/>
    </p:embeddedFont>
    <p:embeddedFont>
      <p:font typeface="Open Sans Bold" charset="1" panose="020B0806030504020204"/>
      <p:regular r:id="rId22"/>
    </p:embeddedFont>
    <p:embeddedFont>
      <p:font typeface="Open Sans" charset="1" panose="020B0606030504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omBptpF4.mp4>
</file>

<file path=ppt/media/VAGpoh20u70.mp4>
</file>

<file path=ppt/media/VAGpokFfmCk.mp4>
</file>

<file path=ppt/media/VAGpomm3FYo.mp4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jpeg>
</file>

<file path=ppt/media/image2.sv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8.pn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VAGpomm3FYo.mp4" Type="http://schemas.openxmlformats.org/officeDocument/2006/relationships/video"/><Relationship Id="rId4" Target="../media/VAGpomm3FYo.mp4" Type="http://schemas.microsoft.com/office/2007/relationships/media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34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0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9.jpeg" Type="http://schemas.openxmlformats.org/officeDocument/2006/relationships/image"/><Relationship Id="rId4" Target="../media/VAGomBptpF4.mp4" Type="http://schemas.openxmlformats.org/officeDocument/2006/relationships/video"/><Relationship Id="rId5" Target="../media/VAGomBptpF4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0.png" Type="http://schemas.openxmlformats.org/officeDocument/2006/relationships/image"/><Relationship Id="rId4" Target="../media/image21.jpeg" Type="http://schemas.openxmlformats.org/officeDocument/2006/relationships/image"/><Relationship Id="rId5" Target="../media/VAGpokFfmCk.mp4" Type="http://schemas.openxmlformats.org/officeDocument/2006/relationships/video"/><Relationship Id="rId6" Target="../media/VAGpokFfmCk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4.png" Type="http://schemas.openxmlformats.org/officeDocument/2006/relationships/image"/><Relationship Id="rId4" Target="../media/image25.jpeg" Type="http://schemas.openxmlformats.org/officeDocument/2006/relationships/image"/><Relationship Id="rId5" Target="../media/VAGpoh20u70.mp4" Type="http://schemas.openxmlformats.org/officeDocument/2006/relationships/video"/><Relationship Id="rId6" Target="../media/VAGpoh20u70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08516" y="4950787"/>
            <a:ext cx="4686165" cy="5336213"/>
          </a:xfrm>
          <a:custGeom>
            <a:avLst/>
            <a:gdLst/>
            <a:ahLst/>
            <a:cxnLst/>
            <a:rect r="r" b="b" t="t" l="l"/>
            <a:pathLst>
              <a:path h="5336213" w="4686165">
                <a:moveTo>
                  <a:pt x="0" y="0"/>
                </a:moveTo>
                <a:lnTo>
                  <a:pt x="4686165" y="0"/>
                </a:lnTo>
                <a:lnTo>
                  <a:pt x="4686165" y="5336213"/>
                </a:lnTo>
                <a:lnTo>
                  <a:pt x="0" y="53362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48418" y="4148154"/>
            <a:ext cx="8204367" cy="4367213"/>
            <a:chOff x="0" y="0"/>
            <a:chExt cx="2160821" cy="11502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60821" cy="1150213"/>
            </a:xfrm>
            <a:custGeom>
              <a:avLst/>
              <a:gdLst/>
              <a:ahLst/>
              <a:cxnLst/>
              <a:rect r="r" b="b" t="t" l="l"/>
              <a:pathLst>
                <a:path h="1150213" w="2160821">
                  <a:moveTo>
                    <a:pt x="23591" y="0"/>
                  </a:moveTo>
                  <a:lnTo>
                    <a:pt x="2137230" y="0"/>
                  </a:lnTo>
                  <a:cubicBezTo>
                    <a:pt x="2150259" y="0"/>
                    <a:pt x="2160821" y="10562"/>
                    <a:pt x="2160821" y="23591"/>
                  </a:cubicBezTo>
                  <a:lnTo>
                    <a:pt x="2160821" y="1126622"/>
                  </a:lnTo>
                  <a:cubicBezTo>
                    <a:pt x="2160821" y="1139651"/>
                    <a:pt x="2150259" y="1150213"/>
                    <a:pt x="2137230" y="1150213"/>
                  </a:cubicBezTo>
                  <a:lnTo>
                    <a:pt x="23591" y="1150213"/>
                  </a:lnTo>
                  <a:cubicBezTo>
                    <a:pt x="10562" y="1150213"/>
                    <a:pt x="0" y="1139651"/>
                    <a:pt x="0" y="1126622"/>
                  </a:cubicBezTo>
                  <a:lnTo>
                    <a:pt x="0" y="23591"/>
                  </a:lnTo>
                  <a:cubicBezTo>
                    <a:pt x="0" y="10562"/>
                    <a:pt x="10562" y="0"/>
                    <a:pt x="23591" y="0"/>
                  </a:cubicBezTo>
                  <a:close/>
                </a:path>
              </a:pathLst>
            </a:custGeom>
            <a:solidFill>
              <a:srgbClr val="ECE3C0"/>
            </a:solidFill>
            <a:ln w="19050" cap="rnd">
              <a:solidFill>
                <a:srgbClr val="282A29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2160821" cy="1112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279942" y="8039423"/>
            <a:ext cx="776886" cy="77688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397760" y="7348269"/>
            <a:ext cx="541249" cy="54124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091127" y="4415605"/>
            <a:ext cx="336346" cy="336346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299504" y="8689463"/>
            <a:ext cx="1245801" cy="253690"/>
          </a:xfrm>
          <a:custGeom>
            <a:avLst/>
            <a:gdLst/>
            <a:ahLst/>
            <a:cxnLst/>
            <a:rect r="r" b="b" t="t" l="l"/>
            <a:pathLst>
              <a:path h="253690" w="1245801">
                <a:moveTo>
                  <a:pt x="0" y="0"/>
                </a:moveTo>
                <a:lnTo>
                  <a:pt x="1245801" y="0"/>
                </a:lnTo>
                <a:lnTo>
                  <a:pt x="1245801" y="253691"/>
                </a:lnTo>
                <a:lnTo>
                  <a:pt x="0" y="2536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4295280" y="180076"/>
            <a:ext cx="3827534" cy="980806"/>
          </a:xfrm>
          <a:custGeom>
            <a:avLst/>
            <a:gdLst/>
            <a:ahLst/>
            <a:cxnLst/>
            <a:rect r="r" b="b" t="t" l="l"/>
            <a:pathLst>
              <a:path h="980806" w="3827534">
                <a:moveTo>
                  <a:pt x="0" y="0"/>
                </a:moveTo>
                <a:lnTo>
                  <a:pt x="3827535" y="0"/>
                </a:lnTo>
                <a:lnTo>
                  <a:pt x="3827535" y="980806"/>
                </a:lnTo>
                <a:lnTo>
                  <a:pt x="0" y="9808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28700" y="3124914"/>
            <a:ext cx="16648171" cy="855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60"/>
              </a:lnSpc>
            </a:pPr>
            <a:r>
              <a:rPr lang="en-US" sz="7000" spc="-455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Sistema de gerenciamento de estoque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28803" y="2582495"/>
            <a:ext cx="11660726" cy="33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64"/>
              </a:lnSpc>
            </a:pPr>
            <a:r>
              <a:rPr lang="en-US" sz="2800" spc="-182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Projeto Integrador - Faculdade de Tecnologia Senai Roberto Mange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99504" y="4323326"/>
            <a:ext cx="7844496" cy="4192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63" b="true">
                <a:solidFill>
                  <a:srgbClr val="282A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Modalidade: </a:t>
            </a:r>
          </a:p>
          <a:p>
            <a:pPr algn="l">
              <a:lnSpc>
                <a:spcPts val="2160"/>
              </a:lnSpc>
            </a:pPr>
            <a:r>
              <a:rPr lang="en-US" sz="1800" spc="-6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Graduação Tecnológica</a:t>
            </a:r>
          </a:p>
          <a:p>
            <a:pPr algn="l">
              <a:lnSpc>
                <a:spcPts val="2160"/>
              </a:lnSpc>
            </a:pPr>
          </a:p>
          <a:p>
            <a:pPr algn="l">
              <a:lnSpc>
                <a:spcPts val="2160"/>
              </a:lnSpc>
            </a:pPr>
            <a:r>
              <a:rPr lang="en-US" sz="1800" spc="-6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I</a:t>
            </a:r>
            <a:r>
              <a:rPr lang="en-US" sz="1800" spc="-63" b="true">
                <a:solidFill>
                  <a:srgbClr val="282A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ntegrantes:</a:t>
            </a:r>
          </a:p>
          <a:p>
            <a:pPr algn="l">
              <a:lnSpc>
                <a:spcPts val="2160"/>
              </a:lnSpc>
            </a:pPr>
            <a:r>
              <a:rPr lang="en-US" sz="1800" spc="-6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Ana Carolina Garcia Azuma</a:t>
            </a:r>
          </a:p>
          <a:p>
            <a:pPr algn="l">
              <a:lnSpc>
                <a:spcPts val="2160"/>
              </a:lnSpc>
            </a:pPr>
            <a:r>
              <a:rPr lang="en-US" sz="1800" spc="-6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Willian Walace de Medeiros Jeronimo</a:t>
            </a:r>
          </a:p>
          <a:p>
            <a:pPr algn="l">
              <a:lnSpc>
                <a:spcPts val="2160"/>
              </a:lnSpc>
            </a:pPr>
          </a:p>
          <a:p>
            <a:pPr algn="l">
              <a:lnSpc>
                <a:spcPts val="2160"/>
              </a:lnSpc>
            </a:pPr>
            <a:r>
              <a:rPr lang="en-US" sz="1800" spc="-63" b="true">
                <a:solidFill>
                  <a:srgbClr val="282A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Orientador:</a:t>
            </a:r>
          </a:p>
          <a:p>
            <a:pPr algn="l">
              <a:lnSpc>
                <a:spcPts val="2160"/>
              </a:lnSpc>
            </a:pPr>
            <a:r>
              <a:rPr lang="en-US" sz="1800" spc="-6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José Neves Bezerra Junior.</a:t>
            </a:r>
          </a:p>
          <a:p>
            <a:pPr algn="l">
              <a:lnSpc>
                <a:spcPts val="2160"/>
              </a:lnSpc>
            </a:pPr>
          </a:p>
          <a:p>
            <a:pPr algn="l">
              <a:lnSpc>
                <a:spcPts val="2160"/>
              </a:lnSpc>
            </a:pPr>
            <a:r>
              <a:rPr lang="en-US" sz="1800" spc="-63" b="true">
                <a:solidFill>
                  <a:srgbClr val="282A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Curso</a:t>
            </a:r>
          </a:p>
          <a:p>
            <a:pPr algn="l">
              <a:lnSpc>
                <a:spcPts val="2160"/>
              </a:lnSpc>
            </a:pPr>
            <a:r>
              <a:rPr lang="en-US" sz="1800" spc="-6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Tecnólogo Análise e Desenvolvimento de Sistemas</a:t>
            </a:r>
          </a:p>
          <a:p>
            <a:pPr algn="l">
              <a:lnSpc>
                <a:spcPts val="2160"/>
              </a:lnSpc>
            </a:pPr>
          </a:p>
          <a:p>
            <a:pPr algn="l">
              <a:lnSpc>
                <a:spcPts val="2160"/>
              </a:lnSpc>
            </a:pPr>
            <a:r>
              <a:rPr lang="en-US" sz="1800" spc="-63" b="true">
                <a:solidFill>
                  <a:srgbClr val="282A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Área tecnológica </a:t>
            </a:r>
          </a:p>
          <a:p>
            <a:pPr algn="l">
              <a:lnSpc>
                <a:spcPts val="2160"/>
              </a:lnSpc>
            </a:pPr>
            <a:r>
              <a:rPr lang="en-US" sz="1800" spc="-6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Tecnologia da Informação</a:t>
            </a:r>
          </a:p>
          <a:p>
            <a:pPr algn="l">
              <a:lnSpc>
                <a:spcPts val="1560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639796"/>
            <a:ext cx="16793759" cy="1025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6"/>
              </a:lnSpc>
            </a:pPr>
            <a:r>
              <a:rPr lang="en-US" sz="8359" spc="-54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Desenvolvimento - User ADM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4499121" y="270625"/>
            <a:ext cx="541249" cy="54124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864108" y="0"/>
            <a:ext cx="541249" cy="54124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845946" y="969042"/>
            <a:ext cx="388849" cy="38884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543426" y="9508180"/>
            <a:ext cx="1639029" cy="557900"/>
          </a:xfrm>
          <a:custGeom>
            <a:avLst/>
            <a:gdLst/>
            <a:ahLst/>
            <a:cxnLst/>
            <a:rect r="r" b="b" t="t" l="l"/>
            <a:pathLst>
              <a:path h="557900" w="1639029">
                <a:moveTo>
                  <a:pt x="0" y="0"/>
                </a:moveTo>
                <a:lnTo>
                  <a:pt x="1639029" y="0"/>
                </a:lnTo>
                <a:lnTo>
                  <a:pt x="1639029" y="557900"/>
                </a:lnTo>
                <a:lnTo>
                  <a:pt x="0" y="557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72761" y="1827179"/>
            <a:ext cx="7276199" cy="7792449"/>
          </a:xfrm>
          <a:custGeom>
            <a:avLst/>
            <a:gdLst/>
            <a:ahLst/>
            <a:cxnLst/>
            <a:rect r="r" b="b" t="t" l="l"/>
            <a:pathLst>
              <a:path h="7792449" w="7276199">
                <a:moveTo>
                  <a:pt x="0" y="0"/>
                </a:moveTo>
                <a:lnTo>
                  <a:pt x="7276199" y="0"/>
                </a:lnTo>
                <a:lnTo>
                  <a:pt x="7276199" y="7792449"/>
                </a:lnTo>
                <a:lnTo>
                  <a:pt x="0" y="77924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084887" y="1827179"/>
            <a:ext cx="8130352" cy="7792449"/>
          </a:xfrm>
          <a:custGeom>
            <a:avLst/>
            <a:gdLst/>
            <a:ahLst/>
            <a:cxnLst/>
            <a:rect r="r" b="b" t="t" l="l"/>
            <a:pathLst>
              <a:path h="7792449" w="8130352">
                <a:moveTo>
                  <a:pt x="0" y="0"/>
                </a:moveTo>
                <a:lnTo>
                  <a:pt x="8130352" y="0"/>
                </a:lnTo>
                <a:lnTo>
                  <a:pt x="8130352" y="7792449"/>
                </a:lnTo>
                <a:lnTo>
                  <a:pt x="0" y="77924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808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524549" y="9857753"/>
            <a:ext cx="5728760" cy="354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</a:pPr>
            <a:r>
              <a:rPr lang="en-US" sz="2851" spc="-185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Tela Consultar Produtos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5683" y="9857753"/>
            <a:ext cx="5728760" cy="354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</a:pPr>
            <a:r>
              <a:rPr lang="en-US" sz="2851" spc="-185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Tela Produtos Cadastrados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27374"/>
            <a:ext cx="16793759" cy="1025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6"/>
              </a:lnSpc>
            </a:pPr>
            <a:r>
              <a:rPr lang="en-US" sz="8359" spc="-54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Desenvolvimento - User ADM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435504" y="620379"/>
            <a:ext cx="541249" cy="54124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800491" y="349754"/>
            <a:ext cx="541249" cy="54124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782329" y="1318797"/>
            <a:ext cx="388849" cy="38884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543426" y="9508180"/>
            <a:ext cx="1639029" cy="557900"/>
          </a:xfrm>
          <a:custGeom>
            <a:avLst/>
            <a:gdLst/>
            <a:ahLst/>
            <a:cxnLst/>
            <a:rect r="r" b="b" t="t" l="l"/>
            <a:pathLst>
              <a:path h="557900" w="1639029">
                <a:moveTo>
                  <a:pt x="0" y="0"/>
                </a:moveTo>
                <a:lnTo>
                  <a:pt x="1639029" y="0"/>
                </a:lnTo>
                <a:lnTo>
                  <a:pt x="1639029" y="557900"/>
                </a:lnTo>
                <a:lnTo>
                  <a:pt x="0" y="557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8434" y="2499604"/>
            <a:ext cx="6254767" cy="5399976"/>
          </a:xfrm>
          <a:custGeom>
            <a:avLst/>
            <a:gdLst/>
            <a:ahLst/>
            <a:cxnLst/>
            <a:rect r="r" b="b" t="t" l="l"/>
            <a:pathLst>
              <a:path h="5399976" w="6254767">
                <a:moveTo>
                  <a:pt x="0" y="0"/>
                </a:moveTo>
                <a:lnTo>
                  <a:pt x="6254767" y="0"/>
                </a:lnTo>
                <a:lnTo>
                  <a:pt x="6254767" y="5399976"/>
                </a:lnTo>
                <a:lnTo>
                  <a:pt x="0" y="53999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498359" y="2499604"/>
            <a:ext cx="5805357" cy="5399976"/>
          </a:xfrm>
          <a:custGeom>
            <a:avLst/>
            <a:gdLst/>
            <a:ahLst/>
            <a:cxnLst/>
            <a:rect r="r" b="b" t="t" l="l"/>
            <a:pathLst>
              <a:path h="5399976" w="5805357">
                <a:moveTo>
                  <a:pt x="0" y="0"/>
                </a:moveTo>
                <a:lnTo>
                  <a:pt x="5805357" y="0"/>
                </a:lnTo>
                <a:lnTo>
                  <a:pt x="5805357" y="5399976"/>
                </a:lnTo>
                <a:lnTo>
                  <a:pt x="0" y="53999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481285" y="2493157"/>
            <a:ext cx="5740692" cy="5412870"/>
          </a:xfrm>
          <a:custGeom>
            <a:avLst/>
            <a:gdLst/>
            <a:ahLst/>
            <a:cxnLst/>
            <a:rect r="r" b="b" t="t" l="l"/>
            <a:pathLst>
              <a:path h="5412870" w="5740692">
                <a:moveTo>
                  <a:pt x="0" y="0"/>
                </a:moveTo>
                <a:lnTo>
                  <a:pt x="5740692" y="0"/>
                </a:lnTo>
                <a:lnTo>
                  <a:pt x="5740692" y="5412870"/>
                </a:lnTo>
                <a:lnTo>
                  <a:pt x="0" y="54128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01437" y="8135489"/>
            <a:ext cx="5728760" cy="354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</a:pPr>
            <a:r>
              <a:rPr lang="en-US" sz="2851" spc="-185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Tela Cadastrar Produtos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536658" y="8135489"/>
            <a:ext cx="5728760" cy="354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</a:pPr>
            <a:r>
              <a:rPr lang="en-US" sz="2851" spc="-185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Tela Solicitações de Retirada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487251" y="8135489"/>
            <a:ext cx="5728760" cy="354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</a:pPr>
            <a:r>
              <a:rPr lang="en-US" sz="2851" spc="-185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Tela Cadastrar Usuários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9600"/>
            <a:ext cx="12345985" cy="1349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31"/>
              </a:lnSpc>
            </a:pPr>
            <a:r>
              <a:rPr lang="en-US" sz="11058" spc="-718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Viabilidade técnica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00350"/>
            <a:ext cx="11047324" cy="3525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Linguagens de fácil manutenção e ampla comunidade;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Interface amigável para usuários não técnicos;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Acesso via navegador, sem 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necessidade de instalação;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Possibilidade de integração futura com banco de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 dados.</a:t>
            </a:r>
          </a:p>
          <a:p>
            <a:pPr algn="just">
              <a:lnSpc>
                <a:spcPts val="574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2019630" y="729112"/>
            <a:ext cx="541249" cy="54124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1320739" y="593348"/>
            <a:ext cx="541249" cy="54124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442460" y="1324822"/>
            <a:ext cx="388849" cy="38884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1334949" y="2795929"/>
            <a:ext cx="6656000" cy="6462371"/>
          </a:xfrm>
          <a:custGeom>
            <a:avLst/>
            <a:gdLst/>
            <a:ahLst/>
            <a:cxnLst/>
            <a:rect r="r" b="b" t="t" l="l"/>
            <a:pathLst>
              <a:path h="6462371" w="6656000">
                <a:moveTo>
                  <a:pt x="0" y="0"/>
                </a:moveTo>
                <a:lnTo>
                  <a:pt x="6656000" y="0"/>
                </a:lnTo>
                <a:lnTo>
                  <a:pt x="6656000" y="6462371"/>
                </a:lnTo>
                <a:lnTo>
                  <a:pt x="0" y="64623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9600"/>
            <a:ext cx="15016035" cy="1349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31"/>
              </a:lnSpc>
            </a:pPr>
            <a:r>
              <a:rPr lang="en-US" sz="11058" spc="-718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Viabilidade econômica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4392324" y="745493"/>
            <a:ext cx="541249" cy="54124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693433" y="609728"/>
            <a:ext cx="541249" cy="54124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815155" y="1341203"/>
            <a:ext cx="388849" cy="38884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pic>
        <p:nvPicPr>
          <p:cNvPr name="Picture 12" id="1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379952" y="2506473"/>
            <a:ext cx="4249470" cy="7353179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062875" y="2931395"/>
            <a:ext cx="11047324" cy="3525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Zero custo com licenças (uso de tecnologias open-source);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Redução de perdas e retrabalhos;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Economia de tempo e r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ecursos logísticos;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Possibilidade de crescimento do sistema conforme a deman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da.</a:t>
            </a:r>
          </a:p>
          <a:p>
            <a:pPr algn="just">
              <a:lnSpc>
                <a:spcPts val="5749"/>
              </a:lnSpc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9600"/>
            <a:ext cx="10658776" cy="1349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31"/>
              </a:lnSpc>
            </a:pPr>
            <a:r>
              <a:rPr lang="en-US" sz="11058" spc="-718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Conclusão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00350"/>
            <a:ext cx="11047324" cy="5697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Sistemática RBCA Role-Based Access Control" (Controle de Acesso Baseado em Funções);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Maior controle e rastreabilidade do estoque;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Redução de erros humanos;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Melhoria no fluxo opera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cional;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Facilidade de uso e acesso restrito;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Sistema preparado para expansão e novas funcionali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dades.</a:t>
            </a:r>
          </a:p>
          <a:p>
            <a:pPr algn="just">
              <a:lnSpc>
                <a:spcPts val="574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7430537" y="729112"/>
            <a:ext cx="541249" cy="54124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731646" y="593348"/>
            <a:ext cx="541249" cy="54124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3368" y="1324822"/>
            <a:ext cx="388849" cy="38884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4962428" y="7346637"/>
            <a:ext cx="2296872" cy="2557246"/>
          </a:xfrm>
          <a:custGeom>
            <a:avLst/>
            <a:gdLst/>
            <a:ahLst/>
            <a:cxnLst/>
            <a:rect r="r" b="b" t="t" l="l"/>
            <a:pathLst>
              <a:path h="2557246" w="2296872">
                <a:moveTo>
                  <a:pt x="0" y="0"/>
                </a:moveTo>
                <a:lnTo>
                  <a:pt x="2296872" y="0"/>
                </a:lnTo>
                <a:lnTo>
                  <a:pt x="2296872" y="2557246"/>
                </a:lnTo>
                <a:lnTo>
                  <a:pt x="0" y="2557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339427" y="7016012"/>
            <a:ext cx="3215240" cy="2887870"/>
          </a:xfrm>
          <a:custGeom>
            <a:avLst/>
            <a:gdLst/>
            <a:ahLst/>
            <a:cxnLst/>
            <a:rect r="r" b="b" t="t" l="l"/>
            <a:pathLst>
              <a:path h="2887870" w="3215240">
                <a:moveTo>
                  <a:pt x="0" y="0"/>
                </a:moveTo>
                <a:lnTo>
                  <a:pt x="3215240" y="0"/>
                </a:lnTo>
                <a:lnTo>
                  <a:pt x="3215240" y="2887871"/>
                </a:lnTo>
                <a:lnTo>
                  <a:pt x="0" y="28878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38501" y="5874139"/>
            <a:ext cx="3720799" cy="3389310"/>
          </a:xfrm>
          <a:custGeom>
            <a:avLst/>
            <a:gdLst/>
            <a:ahLst/>
            <a:cxnLst/>
            <a:rect r="r" b="b" t="t" l="l"/>
            <a:pathLst>
              <a:path h="3389310" w="3720799">
                <a:moveTo>
                  <a:pt x="0" y="0"/>
                </a:moveTo>
                <a:lnTo>
                  <a:pt x="3720799" y="0"/>
                </a:lnTo>
                <a:lnTo>
                  <a:pt x="3720799" y="3389310"/>
                </a:lnTo>
                <a:lnTo>
                  <a:pt x="0" y="33893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315328" y="999737"/>
            <a:ext cx="5509420" cy="4357450"/>
          </a:xfrm>
          <a:custGeom>
            <a:avLst/>
            <a:gdLst/>
            <a:ahLst/>
            <a:cxnLst/>
            <a:rect r="r" b="b" t="t" l="l"/>
            <a:pathLst>
              <a:path h="4357450" w="5509420">
                <a:moveTo>
                  <a:pt x="0" y="0"/>
                </a:moveTo>
                <a:lnTo>
                  <a:pt x="5509420" y="0"/>
                </a:lnTo>
                <a:lnTo>
                  <a:pt x="5509420" y="4357450"/>
                </a:lnTo>
                <a:lnTo>
                  <a:pt x="0" y="43574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99600"/>
            <a:ext cx="10658776" cy="1349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31"/>
              </a:lnSpc>
            </a:pPr>
            <a:r>
              <a:rPr lang="en-US" sz="11058" spc="-718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Problemática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800350"/>
            <a:ext cx="11047324" cy="4973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49"/>
              </a:lnSpc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A Ferragens Negrão enfrenta problemas críticos em seu estoque de remanufatura: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Falta de rastreabilidade das peças;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Controle descentralizado (planilhas acessíveis a todos);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Processos manuais e demorados;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Excesso de movimentações logísticas;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Risco de falhas no estoque e na aprovação;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Fal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ta de histórico e controle de acesso.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8808842" y="729112"/>
            <a:ext cx="541249" cy="54124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109951" y="593348"/>
            <a:ext cx="541249" cy="54124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231673" y="1324822"/>
            <a:ext cx="388849" cy="38884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6543426" y="9508180"/>
            <a:ext cx="1639029" cy="557900"/>
          </a:xfrm>
          <a:custGeom>
            <a:avLst/>
            <a:gdLst/>
            <a:ahLst/>
            <a:cxnLst/>
            <a:rect r="r" b="b" t="t" l="l"/>
            <a:pathLst>
              <a:path h="557900" w="1639029">
                <a:moveTo>
                  <a:pt x="0" y="0"/>
                </a:moveTo>
                <a:lnTo>
                  <a:pt x="1639029" y="0"/>
                </a:lnTo>
                <a:lnTo>
                  <a:pt x="1639029" y="557900"/>
                </a:lnTo>
                <a:lnTo>
                  <a:pt x="0" y="5579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9600"/>
            <a:ext cx="10658776" cy="1349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31"/>
              </a:lnSpc>
            </a:pPr>
            <a:r>
              <a:rPr lang="en-US" sz="11058" spc="-718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Justificativa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00350"/>
            <a:ext cx="9147283" cy="3525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Necessidade real da empresa Ferragens Negrão;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Ineficiência do processo atu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al;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Riscos operacionais e desperdícios;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D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emanda por um sistema acessível,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 seguro e automatizado.</a:t>
            </a:r>
          </a:p>
          <a:p>
            <a:pPr algn="just">
              <a:lnSpc>
                <a:spcPts val="574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7694957" y="745493"/>
            <a:ext cx="541249" cy="54124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996066" y="609728"/>
            <a:ext cx="541249" cy="54124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117787" y="1341203"/>
            <a:ext cx="388849" cy="38884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3268044" y="6195618"/>
            <a:ext cx="3998646" cy="3591511"/>
          </a:xfrm>
          <a:custGeom>
            <a:avLst/>
            <a:gdLst/>
            <a:ahLst/>
            <a:cxnLst/>
            <a:rect r="r" b="b" t="t" l="l"/>
            <a:pathLst>
              <a:path h="3591511" w="3998646">
                <a:moveTo>
                  <a:pt x="0" y="0"/>
                </a:moveTo>
                <a:lnTo>
                  <a:pt x="3998646" y="0"/>
                </a:lnTo>
                <a:lnTo>
                  <a:pt x="3998646" y="3591512"/>
                </a:lnTo>
                <a:lnTo>
                  <a:pt x="0" y="3591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543426" y="9508180"/>
            <a:ext cx="1639029" cy="557900"/>
          </a:xfrm>
          <a:custGeom>
            <a:avLst/>
            <a:gdLst/>
            <a:ahLst/>
            <a:cxnLst/>
            <a:rect r="r" b="b" t="t" l="l"/>
            <a:pathLst>
              <a:path h="557900" w="1639029">
                <a:moveTo>
                  <a:pt x="0" y="0"/>
                </a:moveTo>
                <a:lnTo>
                  <a:pt x="1639029" y="0"/>
                </a:lnTo>
                <a:lnTo>
                  <a:pt x="1639029" y="557900"/>
                </a:lnTo>
                <a:lnTo>
                  <a:pt x="0" y="5579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604608" y="420587"/>
            <a:ext cx="7224831" cy="8837713"/>
          </a:xfrm>
          <a:custGeom>
            <a:avLst/>
            <a:gdLst/>
            <a:ahLst/>
            <a:cxnLst/>
            <a:rect r="r" b="b" t="t" l="l"/>
            <a:pathLst>
              <a:path h="8837713" w="7224831">
                <a:moveTo>
                  <a:pt x="0" y="0"/>
                </a:moveTo>
                <a:lnTo>
                  <a:pt x="7224830" y="0"/>
                </a:lnTo>
                <a:lnTo>
                  <a:pt x="7224830" y="8837713"/>
                </a:lnTo>
                <a:lnTo>
                  <a:pt x="0" y="88377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9600"/>
            <a:ext cx="10658776" cy="1349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31"/>
              </a:lnSpc>
            </a:pPr>
            <a:r>
              <a:rPr lang="en-US" sz="11058" spc="-718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Objetivos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00350"/>
            <a:ext cx="11047324" cy="6421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49"/>
              </a:lnSpc>
            </a:pPr>
            <a:r>
              <a:rPr lang="en-US" b="true" sz="2299" spc="-80">
                <a:solidFill>
                  <a:srgbClr val="282A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Geral: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Criar um sistema web para controle de entrada e saída de peças da remanufatura;</a:t>
            </a:r>
          </a:p>
          <a:p>
            <a:pPr algn="just">
              <a:lnSpc>
                <a:spcPts val="5749"/>
              </a:lnSpc>
            </a:pPr>
            <a:r>
              <a:rPr lang="en-US" b="true" sz="2299" spc="-80">
                <a:solidFill>
                  <a:srgbClr val="282A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Específicos: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Registrar movimentações com histór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ico;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Controlar acesso por usuários com níveis de permissão;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R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eduzir tempo de busca e movimentação;</a:t>
            </a:r>
          </a:p>
          <a:p>
            <a:pPr algn="just" marL="496569" indent="-248284" lvl="1">
              <a:lnSpc>
                <a:spcPts val="5749"/>
              </a:lnSpc>
              <a:buFont typeface="Arial"/>
              <a:buChar char="•"/>
            </a:pP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Evitar duplicidade e</a:t>
            </a:r>
            <a:r>
              <a:rPr lang="en-US" sz="2299" spc="-80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 perdas no estoque.</a:t>
            </a:r>
          </a:p>
          <a:p>
            <a:pPr algn="just">
              <a:lnSpc>
                <a:spcPts val="574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6277116" y="761873"/>
            <a:ext cx="541249" cy="54124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578225" y="626109"/>
            <a:ext cx="541249" cy="54124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699947" y="1357583"/>
            <a:ext cx="388849" cy="38884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2017227" y="5143500"/>
            <a:ext cx="5634528" cy="4405176"/>
          </a:xfrm>
          <a:custGeom>
            <a:avLst/>
            <a:gdLst/>
            <a:ahLst/>
            <a:cxnLst/>
            <a:rect r="r" b="b" t="t" l="l"/>
            <a:pathLst>
              <a:path h="4405176" w="5634528">
                <a:moveTo>
                  <a:pt x="0" y="0"/>
                </a:moveTo>
                <a:lnTo>
                  <a:pt x="5634528" y="0"/>
                </a:lnTo>
                <a:lnTo>
                  <a:pt x="5634528" y="4405176"/>
                </a:lnTo>
                <a:lnTo>
                  <a:pt x="0" y="44051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2409682" y="1028700"/>
            <a:ext cx="4849618" cy="4549823"/>
          </a:xfrm>
          <a:custGeom>
            <a:avLst/>
            <a:gdLst/>
            <a:ahLst/>
            <a:cxnLst/>
            <a:rect r="r" b="b" t="t" l="l"/>
            <a:pathLst>
              <a:path h="4549823" w="4849618">
                <a:moveTo>
                  <a:pt x="4849618" y="0"/>
                </a:moveTo>
                <a:lnTo>
                  <a:pt x="0" y="0"/>
                </a:lnTo>
                <a:lnTo>
                  <a:pt x="0" y="4549823"/>
                </a:lnTo>
                <a:lnTo>
                  <a:pt x="4849618" y="4549823"/>
                </a:lnTo>
                <a:lnTo>
                  <a:pt x="484961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551073" y="506066"/>
            <a:ext cx="12359670" cy="2905044"/>
          </a:xfrm>
          <a:custGeom>
            <a:avLst/>
            <a:gdLst/>
            <a:ahLst/>
            <a:cxnLst/>
            <a:rect r="r" b="b" t="t" l="l"/>
            <a:pathLst>
              <a:path h="2905044" w="12359670">
                <a:moveTo>
                  <a:pt x="0" y="0"/>
                </a:moveTo>
                <a:lnTo>
                  <a:pt x="12359670" y="0"/>
                </a:lnTo>
                <a:lnTo>
                  <a:pt x="12359670" y="2905044"/>
                </a:lnTo>
                <a:lnTo>
                  <a:pt x="0" y="2905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830" t="0" r="-17184" b="-2051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326586" y="301962"/>
            <a:ext cx="12742985" cy="3191967"/>
            <a:chOff x="0" y="0"/>
            <a:chExt cx="3356177" cy="84068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56177" cy="840683"/>
            </a:xfrm>
            <a:custGeom>
              <a:avLst/>
              <a:gdLst/>
              <a:ahLst/>
              <a:cxnLst/>
              <a:rect r="r" b="b" t="t" l="l"/>
              <a:pathLst>
                <a:path h="840683" w="3356177">
                  <a:moveTo>
                    <a:pt x="30985" y="0"/>
                  </a:moveTo>
                  <a:lnTo>
                    <a:pt x="3325192" y="0"/>
                  </a:lnTo>
                  <a:cubicBezTo>
                    <a:pt x="3333410" y="0"/>
                    <a:pt x="3341291" y="3264"/>
                    <a:pt x="3347102" y="9075"/>
                  </a:cubicBezTo>
                  <a:cubicBezTo>
                    <a:pt x="3352912" y="14886"/>
                    <a:pt x="3356177" y="22767"/>
                    <a:pt x="3356177" y="30985"/>
                  </a:cubicBezTo>
                  <a:lnTo>
                    <a:pt x="3356177" y="809698"/>
                  </a:lnTo>
                  <a:cubicBezTo>
                    <a:pt x="3356177" y="817916"/>
                    <a:pt x="3352912" y="825797"/>
                    <a:pt x="3347102" y="831607"/>
                  </a:cubicBezTo>
                  <a:cubicBezTo>
                    <a:pt x="3341291" y="837418"/>
                    <a:pt x="3333410" y="840683"/>
                    <a:pt x="3325192" y="840683"/>
                  </a:cubicBezTo>
                  <a:lnTo>
                    <a:pt x="30985" y="840683"/>
                  </a:lnTo>
                  <a:cubicBezTo>
                    <a:pt x="13872" y="840683"/>
                    <a:pt x="0" y="826810"/>
                    <a:pt x="0" y="809698"/>
                  </a:cubicBezTo>
                  <a:lnTo>
                    <a:pt x="0" y="30985"/>
                  </a:lnTo>
                  <a:cubicBezTo>
                    <a:pt x="0" y="22767"/>
                    <a:pt x="3264" y="14886"/>
                    <a:pt x="9075" y="9075"/>
                  </a:cubicBezTo>
                  <a:cubicBezTo>
                    <a:pt x="14886" y="3264"/>
                    <a:pt x="22767" y="0"/>
                    <a:pt x="309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rnd">
              <a:solidFill>
                <a:srgbClr val="FF3131"/>
              </a:solidFill>
              <a:prstDash val="dash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3356177" cy="802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656969" y="3942347"/>
            <a:ext cx="13160526" cy="5870300"/>
          </a:xfrm>
          <a:custGeom>
            <a:avLst/>
            <a:gdLst/>
            <a:ahLst/>
            <a:cxnLst/>
            <a:rect r="r" b="b" t="t" l="l"/>
            <a:pathLst>
              <a:path h="5870300" w="13160526">
                <a:moveTo>
                  <a:pt x="0" y="0"/>
                </a:moveTo>
                <a:lnTo>
                  <a:pt x="13160527" y="0"/>
                </a:lnTo>
                <a:lnTo>
                  <a:pt x="13160527" y="5870300"/>
                </a:lnTo>
                <a:lnTo>
                  <a:pt x="0" y="5870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339" t="-49414" r="-9969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326586" y="3722034"/>
            <a:ext cx="12742985" cy="6263004"/>
            <a:chOff x="0" y="0"/>
            <a:chExt cx="3356177" cy="164951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356177" cy="1649515"/>
            </a:xfrm>
            <a:custGeom>
              <a:avLst/>
              <a:gdLst/>
              <a:ahLst/>
              <a:cxnLst/>
              <a:rect r="r" b="b" t="t" l="l"/>
              <a:pathLst>
                <a:path h="1649515" w="3356177">
                  <a:moveTo>
                    <a:pt x="30985" y="0"/>
                  </a:moveTo>
                  <a:lnTo>
                    <a:pt x="3325192" y="0"/>
                  </a:lnTo>
                  <a:cubicBezTo>
                    <a:pt x="3333410" y="0"/>
                    <a:pt x="3341291" y="3264"/>
                    <a:pt x="3347102" y="9075"/>
                  </a:cubicBezTo>
                  <a:cubicBezTo>
                    <a:pt x="3352912" y="14886"/>
                    <a:pt x="3356177" y="22767"/>
                    <a:pt x="3356177" y="30985"/>
                  </a:cubicBezTo>
                  <a:lnTo>
                    <a:pt x="3356177" y="1618531"/>
                  </a:lnTo>
                  <a:cubicBezTo>
                    <a:pt x="3356177" y="1626748"/>
                    <a:pt x="3352912" y="1634629"/>
                    <a:pt x="3347102" y="1640440"/>
                  </a:cubicBezTo>
                  <a:cubicBezTo>
                    <a:pt x="3341291" y="1646251"/>
                    <a:pt x="3333410" y="1649515"/>
                    <a:pt x="3325192" y="1649515"/>
                  </a:cubicBezTo>
                  <a:lnTo>
                    <a:pt x="30985" y="1649515"/>
                  </a:lnTo>
                  <a:cubicBezTo>
                    <a:pt x="13872" y="1649515"/>
                    <a:pt x="0" y="1635643"/>
                    <a:pt x="0" y="1618531"/>
                  </a:cubicBezTo>
                  <a:lnTo>
                    <a:pt x="0" y="30985"/>
                  </a:lnTo>
                  <a:cubicBezTo>
                    <a:pt x="0" y="22767"/>
                    <a:pt x="3264" y="14886"/>
                    <a:pt x="9075" y="9075"/>
                  </a:cubicBezTo>
                  <a:cubicBezTo>
                    <a:pt x="14886" y="3264"/>
                    <a:pt x="22767" y="0"/>
                    <a:pt x="309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rnd">
              <a:solidFill>
                <a:srgbClr val="061CD6"/>
              </a:solidFill>
              <a:prstDash val="dash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38100"/>
              <a:ext cx="3356177" cy="16114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736120" y="301962"/>
            <a:ext cx="4079137" cy="3054075"/>
          </a:xfrm>
          <a:custGeom>
            <a:avLst/>
            <a:gdLst/>
            <a:ahLst/>
            <a:cxnLst/>
            <a:rect r="r" b="b" t="t" l="l"/>
            <a:pathLst>
              <a:path h="3054075" w="4079137">
                <a:moveTo>
                  <a:pt x="0" y="0"/>
                </a:moveTo>
                <a:lnTo>
                  <a:pt x="4079137" y="0"/>
                </a:lnTo>
                <a:lnTo>
                  <a:pt x="4079137" y="3054074"/>
                </a:lnTo>
                <a:lnTo>
                  <a:pt x="0" y="3054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4612" r="-358287" b="-96137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56451" y="301962"/>
            <a:ext cx="4619187" cy="3191967"/>
            <a:chOff x="0" y="0"/>
            <a:chExt cx="1216576" cy="84068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16576" cy="840683"/>
            </a:xfrm>
            <a:custGeom>
              <a:avLst/>
              <a:gdLst/>
              <a:ahLst/>
              <a:cxnLst/>
              <a:rect r="r" b="b" t="t" l="l"/>
              <a:pathLst>
                <a:path h="840683" w="1216576">
                  <a:moveTo>
                    <a:pt x="85478" y="0"/>
                  </a:moveTo>
                  <a:lnTo>
                    <a:pt x="1131098" y="0"/>
                  </a:lnTo>
                  <a:cubicBezTo>
                    <a:pt x="1153768" y="0"/>
                    <a:pt x="1175510" y="9006"/>
                    <a:pt x="1191540" y="25036"/>
                  </a:cubicBezTo>
                  <a:cubicBezTo>
                    <a:pt x="1207570" y="41066"/>
                    <a:pt x="1216576" y="62808"/>
                    <a:pt x="1216576" y="85478"/>
                  </a:cubicBezTo>
                  <a:lnTo>
                    <a:pt x="1216576" y="755205"/>
                  </a:lnTo>
                  <a:cubicBezTo>
                    <a:pt x="1216576" y="777875"/>
                    <a:pt x="1207570" y="799617"/>
                    <a:pt x="1191540" y="815647"/>
                  </a:cubicBezTo>
                  <a:cubicBezTo>
                    <a:pt x="1175510" y="831677"/>
                    <a:pt x="1153768" y="840683"/>
                    <a:pt x="1131098" y="840683"/>
                  </a:cubicBezTo>
                  <a:lnTo>
                    <a:pt x="85478" y="840683"/>
                  </a:lnTo>
                  <a:cubicBezTo>
                    <a:pt x="38270" y="840683"/>
                    <a:pt x="0" y="802413"/>
                    <a:pt x="0" y="755205"/>
                  </a:cubicBezTo>
                  <a:lnTo>
                    <a:pt x="0" y="85478"/>
                  </a:lnTo>
                  <a:cubicBezTo>
                    <a:pt x="0" y="62808"/>
                    <a:pt x="9006" y="41066"/>
                    <a:pt x="25036" y="25036"/>
                  </a:cubicBezTo>
                  <a:cubicBezTo>
                    <a:pt x="41066" y="9006"/>
                    <a:pt x="62808" y="0"/>
                    <a:pt x="8547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rnd">
              <a:solidFill>
                <a:srgbClr val="282A29"/>
              </a:solidFill>
              <a:prstDash val="dash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38100"/>
              <a:ext cx="1216576" cy="802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96654" y="6535864"/>
            <a:ext cx="4406809" cy="3086100"/>
            <a:chOff x="0" y="0"/>
            <a:chExt cx="1160641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60641" cy="812800"/>
            </a:xfrm>
            <a:custGeom>
              <a:avLst/>
              <a:gdLst/>
              <a:ahLst/>
              <a:cxnLst/>
              <a:rect r="r" b="b" t="t" l="l"/>
              <a:pathLst>
                <a:path h="812800" w="1160641">
                  <a:moveTo>
                    <a:pt x="89597" y="0"/>
                  </a:moveTo>
                  <a:lnTo>
                    <a:pt x="1071044" y="0"/>
                  </a:lnTo>
                  <a:cubicBezTo>
                    <a:pt x="1120527" y="0"/>
                    <a:pt x="1160641" y="40114"/>
                    <a:pt x="1160641" y="89597"/>
                  </a:cubicBezTo>
                  <a:lnTo>
                    <a:pt x="1160641" y="723203"/>
                  </a:lnTo>
                  <a:cubicBezTo>
                    <a:pt x="1160641" y="746965"/>
                    <a:pt x="1151202" y="769755"/>
                    <a:pt x="1134399" y="786558"/>
                  </a:cubicBezTo>
                  <a:cubicBezTo>
                    <a:pt x="1117596" y="803360"/>
                    <a:pt x="1094807" y="812800"/>
                    <a:pt x="1071044" y="812800"/>
                  </a:cubicBezTo>
                  <a:lnTo>
                    <a:pt x="89597" y="812800"/>
                  </a:lnTo>
                  <a:cubicBezTo>
                    <a:pt x="65835" y="812800"/>
                    <a:pt x="43045" y="803360"/>
                    <a:pt x="26242" y="786558"/>
                  </a:cubicBezTo>
                  <a:cubicBezTo>
                    <a:pt x="9440" y="769755"/>
                    <a:pt x="0" y="746965"/>
                    <a:pt x="0" y="723203"/>
                  </a:cubicBezTo>
                  <a:lnTo>
                    <a:pt x="0" y="89597"/>
                  </a:lnTo>
                  <a:cubicBezTo>
                    <a:pt x="0" y="65835"/>
                    <a:pt x="9440" y="43045"/>
                    <a:pt x="26242" y="26242"/>
                  </a:cubicBezTo>
                  <a:cubicBezTo>
                    <a:pt x="43045" y="9440"/>
                    <a:pt x="65835" y="0"/>
                    <a:pt x="89597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38100"/>
              <a:ext cx="1160641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408863" y="6699385"/>
            <a:ext cx="198239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LEGENDAS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456451" y="7609978"/>
            <a:ext cx="761564" cy="347911"/>
            <a:chOff x="0" y="0"/>
            <a:chExt cx="200576" cy="9163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00576" cy="91631"/>
            </a:xfrm>
            <a:custGeom>
              <a:avLst/>
              <a:gdLst/>
              <a:ahLst/>
              <a:cxnLst/>
              <a:rect r="r" b="b" t="t" l="l"/>
              <a:pathLst>
                <a:path h="91631" w="200576">
                  <a:moveTo>
                    <a:pt x="45815" y="0"/>
                  </a:moveTo>
                  <a:lnTo>
                    <a:pt x="154761" y="0"/>
                  </a:lnTo>
                  <a:cubicBezTo>
                    <a:pt x="166912" y="0"/>
                    <a:pt x="178565" y="4827"/>
                    <a:pt x="187157" y="13419"/>
                  </a:cubicBezTo>
                  <a:cubicBezTo>
                    <a:pt x="195749" y="22011"/>
                    <a:pt x="200576" y="33664"/>
                    <a:pt x="200576" y="45815"/>
                  </a:cubicBezTo>
                  <a:lnTo>
                    <a:pt x="200576" y="45815"/>
                  </a:lnTo>
                  <a:cubicBezTo>
                    <a:pt x="200576" y="57966"/>
                    <a:pt x="195749" y="69620"/>
                    <a:pt x="187157" y="78212"/>
                  </a:cubicBezTo>
                  <a:cubicBezTo>
                    <a:pt x="178565" y="86804"/>
                    <a:pt x="166912" y="91631"/>
                    <a:pt x="154761" y="91631"/>
                  </a:cubicBezTo>
                  <a:lnTo>
                    <a:pt x="45815" y="91631"/>
                  </a:lnTo>
                  <a:cubicBezTo>
                    <a:pt x="33664" y="91631"/>
                    <a:pt x="22011" y="86804"/>
                    <a:pt x="13419" y="78212"/>
                  </a:cubicBezTo>
                  <a:cubicBezTo>
                    <a:pt x="4827" y="69620"/>
                    <a:pt x="0" y="57966"/>
                    <a:pt x="0" y="45815"/>
                  </a:cubicBezTo>
                  <a:lnTo>
                    <a:pt x="0" y="45815"/>
                  </a:lnTo>
                  <a:cubicBezTo>
                    <a:pt x="0" y="33664"/>
                    <a:pt x="4827" y="22011"/>
                    <a:pt x="13419" y="13419"/>
                  </a:cubicBezTo>
                  <a:cubicBezTo>
                    <a:pt x="22011" y="4827"/>
                    <a:pt x="33664" y="0"/>
                    <a:pt x="4581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38100"/>
              <a:ext cx="200576" cy="535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456451" y="8260451"/>
            <a:ext cx="761564" cy="347911"/>
            <a:chOff x="0" y="0"/>
            <a:chExt cx="200576" cy="9163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00576" cy="91631"/>
            </a:xfrm>
            <a:custGeom>
              <a:avLst/>
              <a:gdLst/>
              <a:ahLst/>
              <a:cxnLst/>
              <a:rect r="r" b="b" t="t" l="l"/>
              <a:pathLst>
                <a:path h="91631" w="200576">
                  <a:moveTo>
                    <a:pt x="45815" y="0"/>
                  </a:moveTo>
                  <a:lnTo>
                    <a:pt x="154761" y="0"/>
                  </a:lnTo>
                  <a:cubicBezTo>
                    <a:pt x="166912" y="0"/>
                    <a:pt x="178565" y="4827"/>
                    <a:pt x="187157" y="13419"/>
                  </a:cubicBezTo>
                  <a:cubicBezTo>
                    <a:pt x="195749" y="22011"/>
                    <a:pt x="200576" y="33664"/>
                    <a:pt x="200576" y="45815"/>
                  </a:cubicBezTo>
                  <a:lnTo>
                    <a:pt x="200576" y="45815"/>
                  </a:lnTo>
                  <a:cubicBezTo>
                    <a:pt x="200576" y="57966"/>
                    <a:pt x="195749" y="69620"/>
                    <a:pt x="187157" y="78212"/>
                  </a:cubicBezTo>
                  <a:cubicBezTo>
                    <a:pt x="178565" y="86804"/>
                    <a:pt x="166912" y="91631"/>
                    <a:pt x="154761" y="91631"/>
                  </a:cubicBezTo>
                  <a:lnTo>
                    <a:pt x="45815" y="91631"/>
                  </a:lnTo>
                  <a:cubicBezTo>
                    <a:pt x="33664" y="91631"/>
                    <a:pt x="22011" y="86804"/>
                    <a:pt x="13419" y="78212"/>
                  </a:cubicBezTo>
                  <a:cubicBezTo>
                    <a:pt x="4827" y="69620"/>
                    <a:pt x="0" y="57966"/>
                    <a:pt x="0" y="45815"/>
                  </a:cubicBezTo>
                  <a:lnTo>
                    <a:pt x="0" y="45815"/>
                  </a:lnTo>
                  <a:cubicBezTo>
                    <a:pt x="0" y="33664"/>
                    <a:pt x="4827" y="22011"/>
                    <a:pt x="13419" y="13419"/>
                  </a:cubicBezTo>
                  <a:cubicBezTo>
                    <a:pt x="22011" y="4827"/>
                    <a:pt x="33664" y="0"/>
                    <a:pt x="45815" y="0"/>
                  </a:cubicBezTo>
                  <a:close/>
                </a:path>
              </a:pathLst>
            </a:custGeom>
            <a:solidFill>
              <a:srgbClr val="FF3131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38100"/>
              <a:ext cx="200576" cy="535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456451" y="8913162"/>
            <a:ext cx="761564" cy="347911"/>
            <a:chOff x="0" y="0"/>
            <a:chExt cx="200576" cy="91631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00576" cy="91631"/>
            </a:xfrm>
            <a:custGeom>
              <a:avLst/>
              <a:gdLst/>
              <a:ahLst/>
              <a:cxnLst/>
              <a:rect r="r" b="b" t="t" l="l"/>
              <a:pathLst>
                <a:path h="91631" w="200576">
                  <a:moveTo>
                    <a:pt x="45815" y="0"/>
                  </a:moveTo>
                  <a:lnTo>
                    <a:pt x="154761" y="0"/>
                  </a:lnTo>
                  <a:cubicBezTo>
                    <a:pt x="166912" y="0"/>
                    <a:pt x="178565" y="4827"/>
                    <a:pt x="187157" y="13419"/>
                  </a:cubicBezTo>
                  <a:cubicBezTo>
                    <a:pt x="195749" y="22011"/>
                    <a:pt x="200576" y="33664"/>
                    <a:pt x="200576" y="45815"/>
                  </a:cubicBezTo>
                  <a:lnTo>
                    <a:pt x="200576" y="45815"/>
                  </a:lnTo>
                  <a:cubicBezTo>
                    <a:pt x="200576" y="57966"/>
                    <a:pt x="195749" y="69620"/>
                    <a:pt x="187157" y="78212"/>
                  </a:cubicBezTo>
                  <a:cubicBezTo>
                    <a:pt x="178565" y="86804"/>
                    <a:pt x="166912" y="91631"/>
                    <a:pt x="154761" y="91631"/>
                  </a:cubicBezTo>
                  <a:lnTo>
                    <a:pt x="45815" y="91631"/>
                  </a:lnTo>
                  <a:cubicBezTo>
                    <a:pt x="33664" y="91631"/>
                    <a:pt x="22011" y="86804"/>
                    <a:pt x="13419" y="78212"/>
                  </a:cubicBezTo>
                  <a:cubicBezTo>
                    <a:pt x="4827" y="69620"/>
                    <a:pt x="0" y="57966"/>
                    <a:pt x="0" y="45815"/>
                  </a:cubicBezTo>
                  <a:lnTo>
                    <a:pt x="0" y="45815"/>
                  </a:lnTo>
                  <a:cubicBezTo>
                    <a:pt x="0" y="33664"/>
                    <a:pt x="4827" y="22011"/>
                    <a:pt x="13419" y="13419"/>
                  </a:cubicBezTo>
                  <a:cubicBezTo>
                    <a:pt x="22011" y="4827"/>
                    <a:pt x="33664" y="0"/>
                    <a:pt x="45815" y="0"/>
                  </a:cubicBezTo>
                  <a:close/>
                </a:path>
              </a:pathLst>
            </a:custGeom>
            <a:solidFill>
              <a:srgbClr val="061CD6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38100"/>
              <a:ext cx="200576" cy="535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349319" y="7562353"/>
            <a:ext cx="1426369" cy="340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1"/>
              </a:lnSpc>
            </a:pPr>
            <a:r>
              <a:rPr lang="en-US" sz="195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Tela comum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49319" y="8240201"/>
            <a:ext cx="1978075" cy="340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1"/>
              </a:lnSpc>
            </a:pPr>
            <a:r>
              <a:rPr lang="en-US" sz="195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Tela User Padrão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49319" y="8892912"/>
            <a:ext cx="2838599" cy="340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1"/>
              </a:lnSpc>
            </a:pPr>
            <a:r>
              <a:rPr lang="en-US" sz="195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Tela User Administrativo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9600"/>
            <a:ext cx="10658776" cy="1349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31"/>
              </a:lnSpc>
            </a:pPr>
            <a:r>
              <a:rPr lang="en-US" sz="11058" spc="-718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Desenvolvimento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1380427" y="849708"/>
            <a:ext cx="541249" cy="54124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745413" y="579084"/>
            <a:ext cx="541249" cy="54124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727251" y="1548126"/>
            <a:ext cx="388849" cy="38884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543426" y="9508180"/>
            <a:ext cx="1639029" cy="557900"/>
          </a:xfrm>
          <a:custGeom>
            <a:avLst/>
            <a:gdLst/>
            <a:ahLst/>
            <a:cxnLst/>
            <a:rect r="r" b="b" t="t" l="l"/>
            <a:pathLst>
              <a:path h="557900" w="1639029">
                <a:moveTo>
                  <a:pt x="0" y="0"/>
                </a:moveTo>
                <a:lnTo>
                  <a:pt x="1639029" y="0"/>
                </a:lnTo>
                <a:lnTo>
                  <a:pt x="1639029" y="557900"/>
                </a:lnTo>
                <a:lnTo>
                  <a:pt x="0" y="557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13" id="1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2212562" y="2611248"/>
            <a:ext cx="13862877" cy="64982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3875"/>
            <a:ext cx="16793759" cy="1025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6"/>
              </a:lnSpc>
            </a:pPr>
            <a:r>
              <a:rPr lang="en-US" sz="8359" spc="-54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Desenvolvimento - User Vendedor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435504" y="620379"/>
            <a:ext cx="541249" cy="54124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800491" y="349754"/>
            <a:ext cx="541249" cy="54124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782329" y="1318797"/>
            <a:ext cx="388849" cy="38884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543426" y="9508180"/>
            <a:ext cx="1639029" cy="557900"/>
          </a:xfrm>
          <a:custGeom>
            <a:avLst/>
            <a:gdLst/>
            <a:ahLst/>
            <a:cxnLst/>
            <a:rect r="r" b="b" t="t" l="l"/>
            <a:pathLst>
              <a:path h="557900" w="1639029">
                <a:moveTo>
                  <a:pt x="0" y="0"/>
                </a:moveTo>
                <a:lnTo>
                  <a:pt x="1639029" y="0"/>
                </a:lnTo>
                <a:lnTo>
                  <a:pt x="1639029" y="557900"/>
                </a:lnTo>
                <a:lnTo>
                  <a:pt x="0" y="557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22105" y="1955548"/>
            <a:ext cx="9991790" cy="7756127"/>
          </a:xfrm>
          <a:custGeom>
            <a:avLst/>
            <a:gdLst/>
            <a:ahLst/>
            <a:cxnLst/>
            <a:rect r="r" b="b" t="t" l="l"/>
            <a:pathLst>
              <a:path h="7756127" w="9991790">
                <a:moveTo>
                  <a:pt x="0" y="0"/>
                </a:moveTo>
                <a:lnTo>
                  <a:pt x="9991791" y="0"/>
                </a:lnTo>
                <a:lnTo>
                  <a:pt x="9991791" y="7756127"/>
                </a:lnTo>
                <a:lnTo>
                  <a:pt x="0" y="7756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2896552" y="2477758"/>
            <a:ext cx="3809577" cy="65919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3875"/>
            <a:ext cx="16793759" cy="1025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6"/>
              </a:lnSpc>
            </a:pPr>
            <a:r>
              <a:rPr lang="en-US" sz="8359" spc="-54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Desenvolvimento - User Vendedor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435504" y="620379"/>
            <a:ext cx="541249" cy="54124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800491" y="349754"/>
            <a:ext cx="541249" cy="54124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782329" y="1318797"/>
            <a:ext cx="388849" cy="38884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543426" y="9508180"/>
            <a:ext cx="1639029" cy="557900"/>
          </a:xfrm>
          <a:custGeom>
            <a:avLst/>
            <a:gdLst/>
            <a:ahLst/>
            <a:cxnLst/>
            <a:rect r="r" b="b" t="t" l="l"/>
            <a:pathLst>
              <a:path h="557900" w="1639029">
                <a:moveTo>
                  <a:pt x="0" y="0"/>
                </a:moveTo>
                <a:lnTo>
                  <a:pt x="1639029" y="0"/>
                </a:lnTo>
                <a:lnTo>
                  <a:pt x="1639029" y="557900"/>
                </a:lnTo>
                <a:lnTo>
                  <a:pt x="0" y="557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35120" y="2201259"/>
            <a:ext cx="8540666" cy="6578390"/>
          </a:xfrm>
          <a:custGeom>
            <a:avLst/>
            <a:gdLst/>
            <a:ahLst/>
            <a:cxnLst/>
            <a:rect r="r" b="b" t="t" l="l"/>
            <a:pathLst>
              <a:path h="6578390" w="8540666">
                <a:moveTo>
                  <a:pt x="0" y="0"/>
                </a:moveTo>
                <a:lnTo>
                  <a:pt x="8540666" y="0"/>
                </a:lnTo>
                <a:lnTo>
                  <a:pt x="8540666" y="6578390"/>
                </a:lnTo>
                <a:lnTo>
                  <a:pt x="0" y="65783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57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405509" y="2201259"/>
            <a:ext cx="8447371" cy="6578390"/>
          </a:xfrm>
          <a:custGeom>
            <a:avLst/>
            <a:gdLst/>
            <a:ahLst/>
            <a:cxnLst/>
            <a:rect r="r" b="b" t="t" l="l"/>
            <a:pathLst>
              <a:path h="6578390" w="8447371">
                <a:moveTo>
                  <a:pt x="0" y="0"/>
                </a:moveTo>
                <a:lnTo>
                  <a:pt x="8447371" y="0"/>
                </a:lnTo>
                <a:lnTo>
                  <a:pt x="8447371" y="6578390"/>
                </a:lnTo>
                <a:lnTo>
                  <a:pt x="0" y="65783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841073" y="9119392"/>
            <a:ext cx="5728760" cy="354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</a:pPr>
            <a:r>
              <a:rPr lang="en-US" sz="2851" spc="-185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Tela Consultar Produtos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64815" y="9119392"/>
            <a:ext cx="5728760" cy="354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</a:pPr>
            <a:r>
              <a:rPr lang="en-US" sz="2851" spc="-185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Tela Minhas Solicitações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3875"/>
            <a:ext cx="16793759" cy="1025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56"/>
              </a:lnSpc>
            </a:pPr>
            <a:r>
              <a:rPr lang="en-US" sz="8359" spc="-543">
                <a:solidFill>
                  <a:srgbClr val="282A29"/>
                </a:solidFill>
                <a:latin typeface="Open Sauce"/>
                <a:ea typeface="Open Sauce"/>
                <a:cs typeface="Open Sauce"/>
                <a:sym typeface="Open Sauce"/>
              </a:rPr>
              <a:t>Desenvolvimento - User ADM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435504" y="620379"/>
            <a:ext cx="541249" cy="54124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800491" y="349754"/>
            <a:ext cx="541249" cy="54124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782329" y="1318797"/>
            <a:ext cx="388849" cy="38884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E01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7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543426" y="9508180"/>
            <a:ext cx="1639029" cy="557900"/>
          </a:xfrm>
          <a:custGeom>
            <a:avLst/>
            <a:gdLst/>
            <a:ahLst/>
            <a:cxnLst/>
            <a:rect r="r" b="b" t="t" l="l"/>
            <a:pathLst>
              <a:path h="557900" w="1639029">
                <a:moveTo>
                  <a:pt x="0" y="0"/>
                </a:moveTo>
                <a:lnTo>
                  <a:pt x="1639029" y="0"/>
                </a:lnTo>
                <a:lnTo>
                  <a:pt x="1639029" y="557900"/>
                </a:lnTo>
                <a:lnTo>
                  <a:pt x="0" y="557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220882" y="2039334"/>
            <a:ext cx="7074495" cy="7637782"/>
          </a:xfrm>
          <a:custGeom>
            <a:avLst/>
            <a:gdLst/>
            <a:ahLst/>
            <a:cxnLst/>
            <a:rect r="r" b="b" t="t" l="l"/>
            <a:pathLst>
              <a:path h="7637782" w="7074495">
                <a:moveTo>
                  <a:pt x="0" y="0"/>
                </a:moveTo>
                <a:lnTo>
                  <a:pt x="7074496" y="0"/>
                </a:lnTo>
                <a:lnTo>
                  <a:pt x="7074496" y="7637781"/>
                </a:lnTo>
                <a:lnTo>
                  <a:pt x="0" y="7637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476644" y="2039334"/>
            <a:ext cx="4413945" cy="76377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DAGlsOtlnbw</dc:identifier>
  <dcterms:modified xsi:type="dcterms:W3CDTF">2011-08-01T06:04:30Z</dcterms:modified>
  <cp:revision>1</cp:revision>
  <dc:title>Sistema de gerenciamento</dc:title>
</cp:coreProperties>
</file>

<file path=docProps/thumbnail.jpeg>
</file>